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257" r:id="rId3"/>
    <p:sldId id="258" r:id="rId4"/>
    <p:sldId id="259" r:id="rId5"/>
    <p:sldId id="260" r:id="rId6"/>
    <p:sldId id="269" r:id="rId7"/>
    <p:sldId id="261" r:id="rId8"/>
    <p:sldId id="268" r:id="rId9"/>
    <p:sldId id="263" r:id="rId10"/>
    <p:sldId id="264" r:id="rId11"/>
    <p:sldId id="265" r:id="rId12"/>
    <p:sldId id="266" r:id="rId13"/>
    <p:sldId id="267" r:id="rId14"/>
    <p:sldId id="262"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DD5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D6B740-7355-48EC-8CC3-E475CC0CCFBD}" type="datetimeFigureOut">
              <a:rPr lang="en-US" smtClean="0"/>
              <a:pPr/>
              <a:t>12/9/2010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A8E2F92-5BE8-4386-8FEF-67F41E8AE60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77F2815C-71D8-47F3-8762-46DFB2D88CFB}" type="datetimeFigureOut">
              <a:rPr lang="en-US" smtClean="0"/>
              <a:pPr/>
              <a:t>12/9/2010</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F8E0E35-CD9D-4C56-B1D2-1831939C9A7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1F8E0E35-CD9D-4C56-B1D2-1831939C9A7E}" type="slidenum">
              <a:rPr lang="en-US" smtClean="0"/>
              <a:pPr/>
              <a:t>‹#›</a:t>
            </a:fld>
            <a:endParaRPr lang="en-US"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77F2815C-71D8-47F3-8762-46DFB2D88CFB}" type="datetimeFigureOut">
              <a:rPr lang="en-US" smtClean="0"/>
              <a:pPr/>
              <a:t>12/9/2010</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77F2815C-71D8-47F3-8762-46DFB2D88CFB}" type="datetimeFigureOut">
              <a:rPr lang="en-US" smtClean="0"/>
              <a:pPr/>
              <a:t>12/9/2010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1F8E0E35-CD9D-4C56-B1D2-1831939C9A7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77F2815C-71D8-47F3-8762-46DFB2D88CFB}" type="datetimeFigureOut">
              <a:rPr lang="en-US" smtClean="0"/>
              <a:pPr/>
              <a:t>12/9/2010</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F8E0E35-CD9D-4C56-B1D2-1831939C9A7E}"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7F2815C-71D8-47F3-8762-46DFB2D88CFB}" type="datetimeFigureOut">
              <a:rPr lang="en-US" smtClean="0"/>
              <a:pPr/>
              <a:t>12/9/2010</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F8E0E35-CD9D-4C56-B1D2-1831939C9A7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video" Target="file:///E:\EDT%20678%20Electronic%20Portfolio\5th%20Hour%20Julius%20Caesar%20Movie.wm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pixlr.co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i="1" dirty="0" smtClean="0"/>
              <a:t>Julius Caesar</a:t>
            </a:r>
            <a:r>
              <a:rPr lang="en-US" dirty="0" smtClean="0"/>
              <a:t>  Final Project Freeze Frame</a:t>
            </a:r>
            <a:endParaRPr lang="en-US" dirty="0"/>
          </a:p>
        </p:txBody>
      </p:sp>
      <p:sp>
        <p:nvSpPr>
          <p:cNvPr id="4" name="Rectangle 3"/>
          <p:cNvSpPr/>
          <p:nvPr/>
        </p:nvSpPr>
        <p:spPr>
          <a:xfrm>
            <a:off x="3657600" y="3810000"/>
            <a:ext cx="4668265" cy="58477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a:r>
              <a:rPr lang="en-US" sz="32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EDT 658 Multimedia </a:t>
            </a:r>
            <a:endParaRPr lang="en-US" sz="32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marL="624078" lvl="0" indent="-514350">
              <a:buClr>
                <a:schemeClr val="accent2"/>
              </a:buClr>
              <a:buFont typeface="+mj-lt"/>
              <a:buAutoNum type="arabicPeriod" startAt="3"/>
            </a:pPr>
            <a:r>
              <a:rPr lang="en-US" dirty="0" smtClean="0"/>
              <a:t>Each person in your group must appear </a:t>
            </a:r>
            <a:r>
              <a:rPr lang="en-US" b="1" i="1" dirty="0" smtClean="0"/>
              <a:t>at least</a:t>
            </a:r>
            <a:r>
              <a:rPr lang="en-US" dirty="0" smtClean="0"/>
              <a:t> once in a critical moment.</a:t>
            </a:r>
          </a:p>
          <a:p>
            <a:pPr marL="624078" indent="-514350">
              <a:buClr>
                <a:schemeClr val="accent2"/>
              </a:buClr>
              <a:buFont typeface="+mj-lt"/>
              <a:buAutoNum type="arabicPeriod" startAt="4"/>
            </a:pPr>
            <a:r>
              <a:rPr lang="en-US" dirty="0" smtClean="0"/>
              <a:t>For each critical moment chosen, analyze the characters and plan out how those characters would be posing.  For example, would the character be standing, sitting, jumping, etc.  Try to interpret all aspects of body language including facial expressions and eye direction. </a:t>
            </a:r>
          </a:p>
          <a:p>
            <a:pPr marL="624078" lvl="0" indent="-514350">
              <a:buClr>
                <a:schemeClr val="accent2"/>
              </a:buClr>
              <a:buFont typeface="+mj-lt"/>
              <a:buAutoNum type="arabicPeriod" startAt="4"/>
            </a:pPr>
            <a:r>
              <a:rPr lang="en-US" dirty="0" smtClean="0"/>
              <a:t>Posing must be complete and ready-to-go for each character represented before the photography session.</a:t>
            </a:r>
          </a:p>
          <a:p>
            <a:pPr marL="624078" indent="-514350">
              <a:buFont typeface="+mj-lt"/>
              <a:buAutoNum type="arabicPeriod" startAt="4"/>
            </a:pPr>
            <a:endParaRPr lang="en-US" dirty="0"/>
          </a:p>
        </p:txBody>
      </p:sp>
      <p:sp>
        <p:nvSpPr>
          <p:cNvPr id="4" name="Rectangle 3"/>
          <p:cNvSpPr/>
          <p:nvPr/>
        </p:nvSpPr>
        <p:spPr>
          <a:xfrm>
            <a:off x="6096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5410200"/>
          </a:xfrm>
        </p:spPr>
        <p:txBody>
          <a:bodyPr>
            <a:normAutofit fontScale="77500" lnSpcReduction="20000"/>
          </a:bodyPr>
          <a:lstStyle/>
          <a:p>
            <a:pPr marL="624078" lvl="0" indent="-514350">
              <a:buClr>
                <a:schemeClr val="accent2"/>
              </a:buClr>
              <a:buFont typeface="+mj-lt"/>
              <a:buAutoNum type="arabicPeriod" startAt="6"/>
            </a:pPr>
            <a:r>
              <a:rPr lang="en-US" sz="3400" dirty="0" smtClean="0"/>
              <a:t>After posing is planned, analyze the characters once again and plan out what those characters are thinking.  You may have to include what the characters are saying as well, but the thoughts are more important to the scene.  You must go </a:t>
            </a:r>
            <a:r>
              <a:rPr lang="en-US" sz="3400" b="1" i="1" dirty="0" smtClean="0"/>
              <a:t>BEYOND</a:t>
            </a:r>
            <a:r>
              <a:rPr lang="en-US" sz="3400" dirty="0" smtClean="0"/>
              <a:t> the obvious for the characters.  What are their deepest thoughts and feelings at the </a:t>
            </a:r>
            <a:r>
              <a:rPr lang="en-US" sz="3400" i="1" u="sng" dirty="0" smtClean="0"/>
              <a:t>very moment</a:t>
            </a:r>
            <a:r>
              <a:rPr lang="en-US" sz="3400" dirty="0" smtClean="0"/>
              <a:t> that the scene is photographed?  Really get into the characters’ heads and try to see the scene from their perspectives.</a:t>
            </a:r>
          </a:p>
          <a:p>
            <a:pPr marL="624078" lvl="0" indent="-514350">
              <a:buNone/>
            </a:pPr>
            <a:endParaRPr lang="en-US" sz="3400" dirty="0" smtClean="0"/>
          </a:p>
          <a:p>
            <a:pPr marL="624078" lvl="0" indent="-514350">
              <a:buNone/>
            </a:pPr>
            <a:r>
              <a:rPr lang="en-US" sz="3400" dirty="0" smtClean="0">
                <a:solidFill>
                  <a:schemeClr val="accent2"/>
                </a:solidFill>
              </a:rPr>
              <a:t>   “Be able to try on someone else’s shoes and</a:t>
            </a:r>
          </a:p>
          <a:p>
            <a:pPr marL="624078" lvl="0" indent="-514350">
              <a:buNone/>
            </a:pPr>
            <a:r>
              <a:rPr lang="en-US" sz="3400" dirty="0" smtClean="0">
                <a:solidFill>
                  <a:schemeClr val="accent2"/>
                </a:solidFill>
              </a:rPr>
              <a:t>    walk around in them for a while.” Atticus Finch</a:t>
            </a:r>
          </a:p>
          <a:p>
            <a:pPr marL="624078" lvl="0" indent="-514350">
              <a:buNone/>
            </a:pPr>
            <a:r>
              <a:rPr lang="en-US" sz="3400" dirty="0" smtClean="0">
                <a:solidFill>
                  <a:schemeClr val="accent2"/>
                </a:solidFill>
              </a:rPr>
              <a:t>    (</a:t>
            </a:r>
            <a:r>
              <a:rPr lang="en-US" sz="3400" i="1" dirty="0" smtClean="0">
                <a:solidFill>
                  <a:schemeClr val="accent2"/>
                </a:solidFill>
              </a:rPr>
              <a:t>To Kill a Mockingbird.</a:t>
            </a:r>
            <a:r>
              <a:rPr lang="en-US" sz="3400" dirty="0" smtClean="0">
                <a:solidFill>
                  <a:schemeClr val="accent2"/>
                </a:solidFill>
              </a:rPr>
              <a:t>)</a:t>
            </a:r>
          </a:p>
          <a:p>
            <a:pPr marL="624078" lvl="0" indent="-514350">
              <a:buFont typeface="+mj-lt"/>
              <a:buAutoNum type="arabicPeriod" startAt="6"/>
            </a:pPr>
            <a:endParaRPr lang="en-US" sz="3400" dirty="0" smtClean="0"/>
          </a:p>
          <a:p>
            <a:pPr marL="624078" indent="-514350">
              <a:buFont typeface="+mj-lt"/>
              <a:buAutoNum type="arabicPeriod" startAt="6"/>
            </a:pPr>
            <a:endParaRPr lang="en-US" dirty="0"/>
          </a:p>
        </p:txBody>
      </p:sp>
      <p:sp>
        <p:nvSpPr>
          <p:cNvPr id="4" name="Rectangle 3"/>
          <p:cNvSpPr/>
          <p:nvPr/>
        </p:nvSpPr>
        <p:spPr>
          <a:xfrm>
            <a:off x="6858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5257800"/>
          </a:xfrm>
        </p:spPr>
        <p:txBody>
          <a:bodyPr>
            <a:noAutofit/>
          </a:bodyPr>
          <a:lstStyle/>
          <a:p>
            <a:pPr marL="624078" indent="-514350">
              <a:buClr>
                <a:schemeClr val="accent2"/>
              </a:buClr>
              <a:buFont typeface="+mj-lt"/>
              <a:buAutoNum type="arabicPeriod" startAt="7"/>
            </a:pPr>
            <a:r>
              <a:rPr lang="en-US" sz="2400" dirty="0" smtClean="0"/>
              <a:t>Explain all  critical moments in writing for approval by Mrs. Reak.</a:t>
            </a:r>
          </a:p>
          <a:p>
            <a:pPr marL="624078" lvl="0" indent="-514350">
              <a:buClr>
                <a:schemeClr val="accent2"/>
              </a:buClr>
              <a:buFont typeface="+mj-lt"/>
              <a:buAutoNum type="arabicPeriod" startAt="7"/>
            </a:pPr>
            <a:endParaRPr lang="en-US" sz="2400" dirty="0" smtClean="0"/>
          </a:p>
          <a:p>
            <a:pPr marL="624078" lvl="0" indent="-514350">
              <a:buClr>
                <a:schemeClr val="accent2"/>
              </a:buClr>
              <a:buFont typeface="+mj-lt"/>
              <a:buAutoNum type="arabicPeriod" startAt="7"/>
            </a:pPr>
            <a:r>
              <a:rPr lang="en-US" sz="2400" dirty="0" smtClean="0"/>
              <a:t>Mrs. Reak will photograph each critical moment.   (The class will visit the library after spring break to complete the projects.)  Upload photographs to </a:t>
            </a:r>
            <a:r>
              <a:rPr lang="en-US" sz="2400" u="sng" dirty="0" smtClean="0">
                <a:hlinkClick r:id="rId2"/>
              </a:rPr>
              <a:t>www.pixlr.com</a:t>
            </a:r>
            <a:r>
              <a:rPr lang="en-US" sz="2400" dirty="0" smtClean="0"/>
              <a:t>.  “Posterize” the photograph – under “Adjustments” tab.  Level 3 seems to be the best to make photo look like a comic book.</a:t>
            </a:r>
          </a:p>
          <a:p>
            <a:pPr marL="624078" indent="-514350">
              <a:buClr>
                <a:schemeClr val="accent2"/>
              </a:buClr>
              <a:buFont typeface="+mj-lt"/>
              <a:buAutoNum type="arabicPeriod" startAt="7"/>
            </a:pPr>
            <a:endParaRPr lang="en-US" sz="2400" dirty="0" smtClean="0"/>
          </a:p>
          <a:p>
            <a:pPr marL="624078" lvl="0" indent="-514350">
              <a:buClr>
                <a:schemeClr val="accent2"/>
              </a:buClr>
              <a:buFont typeface="+mj-lt"/>
              <a:buAutoNum type="arabicPeriod" startAt="7"/>
            </a:pPr>
            <a:r>
              <a:rPr lang="en-US" sz="2400" dirty="0" smtClean="0"/>
              <a:t>Layer in thought bubbles or voice bubbles (from Google images) for each character in the scene.  Also layer in a text box (rectangular shape.)</a:t>
            </a:r>
          </a:p>
          <a:p>
            <a:pPr marL="624078" indent="-514350">
              <a:buClr>
                <a:schemeClr val="accent2"/>
              </a:buClr>
              <a:buNone/>
            </a:pPr>
            <a:r>
              <a:rPr lang="en-US" sz="2400" dirty="0" smtClean="0"/>
              <a:t>    </a:t>
            </a:r>
            <a:endParaRPr lang="en-US" sz="2400" dirty="0"/>
          </a:p>
        </p:txBody>
      </p:sp>
      <p:sp>
        <p:nvSpPr>
          <p:cNvPr id="4" name="Rectangle 3"/>
          <p:cNvSpPr/>
          <p:nvPr/>
        </p:nvSpPr>
        <p:spPr>
          <a:xfrm>
            <a:off x="533400" y="3048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marL="852678" lvl="0" indent="-742950">
              <a:buClr>
                <a:schemeClr val="accent2"/>
              </a:buClr>
              <a:buFont typeface="+mj-lt"/>
              <a:buAutoNum type="arabicPeriod" startAt="10"/>
            </a:pPr>
            <a:r>
              <a:rPr lang="en-US" sz="4000" dirty="0" smtClean="0"/>
              <a:t>Insert text into the thought/voice bubbles of what the characters are saying, or more importantly thinking.  </a:t>
            </a:r>
          </a:p>
          <a:p>
            <a:pPr marL="852678" lvl="0" indent="-742950">
              <a:buClr>
                <a:schemeClr val="accent2"/>
              </a:buClr>
              <a:buFont typeface="+mj-lt"/>
              <a:buAutoNum type="arabicPeriod" startAt="10"/>
            </a:pPr>
            <a:endParaRPr lang="en-US" sz="4000" dirty="0" smtClean="0"/>
          </a:p>
          <a:p>
            <a:pPr marL="852678" lvl="0" indent="-742950">
              <a:buClr>
                <a:schemeClr val="accent2"/>
              </a:buClr>
              <a:buFont typeface="+mj-lt"/>
              <a:buAutoNum type="arabicPeriod" startAt="10"/>
            </a:pPr>
            <a:r>
              <a:rPr lang="en-US" sz="4000" dirty="0" smtClean="0"/>
              <a:t>Mrs. Reak will upload photos onto her flash drive and then transfer images to your student accounts.</a:t>
            </a:r>
          </a:p>
          <a:p>
            <a:pPr marL="852678" lvl="0" indent="-742950">
              <a:buClr>
                <a:schemeClr val="accent2"/>
              </a:buClr>
              <a:buFont typeface="+mj-lt"/>
              <a:buAutoNum type="arabicPeriod" startAt="10"/>
            </a:pPr>
            <a:endParaRPr lang="en-US" sz="4000" dirty="0" smtClean="0"/>
          </a:p>
          <a:p>
            <a:pPr marL="852678" lvl="0" indent="-742950">
              <a:buClr>
                <a:schemeClr val="accent2"/>
              </a:buClr>
              <a:buFont typeface="+mj-lt"/>
              <a:buAutoNum type="arabicPeriod" startAt="10"/>
            </a:pPr>
            <a:r>
              <a:rPr lang="en-US" sz="4000" dirty="0" smtClean="0"/>
              <a:t>You have two class days to prepare and plan for your freeze-frame moment</a:t>
            </a:r>
          </a:p>
          <a:p>
            <a:pPr marL="624078" indent="-514350">
              <a:buClr>
                <a:schemeClr val="accent2"/>
              </a:buClr>
              <a:buFont typeface="+mj-lt"/>
              <a:buAutoNum type="arabicPeriod" startAt="10"/>
            </a:pPr>
            <a:endParaRPr lang="en-US" dirty="0" smtClean="0"/>
          </a:p>
          <a:p>
            <a:pPr marL="624078" indent="-514350">
              <a:buClr>
                <a:schemeClr val="accent2"/>
              </a:buClr>
              <a:buNone/>
            </a:pPr>
            <a:r>
              <a:rPr lang="en-US" dirty="0" smtClean="0"/>
              <a:t> </a:t>
            </a:r>
          </a:p>
          <a:p>
            <a:endParaRPr lang="en-US" dirty="0"/>
          </a:p>
        </p:txBody>
      </p:sp>
      <p:sp>
        <p:nvSpPr>
          <p:cNvPr id="4" name="Rectangle 3"/>
          <p:cNvSpPr/>
          <p:nvPr/>
        </p:nvSpPr>
        <p:spPr>
          <a:xfrm>
            <a:off x="685800" y="2286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 name="Rectangle 4"/>
          <p:cNvSpPr/>
          <p:nvPr/>
        </p:nvSpPr>
        <p:spPr>
          <a:xfrm>
            <a:off x="609600" y="228600"/>
            <a:ext cx="31967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Example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7" name="Content Placeholder 3"/>
          <p:cNvPicPr>
            <a:picLocks noGrp="1"/>
          </p:cNvPicPr>
          <p:nvPr>
            <p:ph idx="1"/>
          </p:nvPr>
        </p:nvPicPr>
        <p:blipFill>
          <a:blip r:embed="rId2" cstate="print"/>
          <a:srcRect l="17169" t="22834" r="17169" b="11505"/>
          <a:stretch>
            <a:fillRect/>
          </a:stretch>
        </p:blipFill>
        <p:spPr bwMode="auto">
          <a:xfrm>
            <a:off x="1828800" y="1295400"/>
            <a:ext cx="5394960" cy="44805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4400" y="457200"/>
            <a:ext cx="41148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Rubric</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Content Placeholder 4"/>
          <p:cNvSpPr>
            <a:spLocks noGrp="1"/>
          </p:cNvSpPr>
          <p:nvPr>
            <p:ph idx="1"/>
          </p:nvPr>
        </p:nvSpPr>
        <p:spPr/>
        <p:txBody>
          <a:bodyPr/>
          <a:lstStyle/>
          <a:p>
            <a:r>
              <a:rPr lang="en-US" dirty="0" smtClean="0"/>
              <a:t>Click on the </a:t>
            </a:r>
            <a:r>
              <a:rPr lang="en-US" dirty="0" err="1" smtClean="0"/>
              <a:t>pdf</a:t>
            </a:r>
            <a:r>
              <a:rPr lang="en-US" dirty="0" smtClean="0"/>
              <a:t> file below to see rubric for this project.</a:t>
            </a:r>
          </a:p>
          <a:p>
            <a:pPr>
              <a:buNone/>
            </a:pPr>
            <a:endParaRPr lang="en-US" dirty="0" smtClean="0"/>
          </a:p>
        </p:txBody>
      </p:sp>
      <p:graphicFrame>
        <p:nvGraphicFramePr>
          <p:cNvPr id="6" name="Object 5"/>
          <p:cNvGraphicFramePr>
            <a:graphicFrameLocks noChangeAspect="1"/>
          </p:cNvGraphicFramePr>
          <p:nvPr/>
        </p:nvGraphicFramePr>
        <p:xfrm>
          <a:off x="838200" y="2819400"/>
          <a:ext cx="2731008" cy="2133600"/>
        </p:xfrm>
        <a:graphic>
          <a:graphicData uri="http://schemas.openxmlformats.org/presentationml/2006/ole">
            <p:oleObj spid="_x0000_s1027" name="Acrobat Document" showAsIcon="1" r:id="rId3" imgW="914400" imgH="714240" progId="AcroExch.Document.7">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479634" y="2967335"/>
            <a:ext cx="18473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
        <p:nvSpPr>
          <p:cNvPr id="10" name="Title 2"/>
          <p:cNvSpPr>
            <a:spLocks noGrp="1"/>
          </p:cNvSpPr>
          <p:nvPr>
            <p:ph type="title"/>
          </p:nvPr>
        </p:nvSpPr>
        <p:spPr>
          <a:xfrm>
            <a:off x="457200" y="274638"/>
            <a:ext cx="8229600" cy="1143000"/>
          </a:xfrm>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srcRect/>
          <a:stretch>
            <a:fillRect/>
          </a:stretch>
        </p:blipFill>
        <p:spPr bwMode="auto">
          <a:xfrm>
            <a:off x="1554692" y="1481138"/>
            <a:ext cx="6034616" cy="4525962"/>
          </a:xfrm>
          <a:prstGeom prst="rect">
            <a:avLst/>
          </a:prstGeom>
          <a:noFill/>
          <a:ln w="9525">
            <a:noFill/>
            <a:miter lim="800000"/>
            <a:headEnd/>
            <a:tailEnd/>
          </a:ln>
        </p:spPr>
      </p:pic>
      <p:sp>
        <p:nvSpPr>
          <p:cNvPr id="5" name="Title 2"/>
          <p:cNvSpPr>
            <a:spLocks noGrp="1"/>
          </p:cNvSpPr>
          <p:nvPr>
            <p:ph type="title"/>
          </p:nvPr>
        </p:nvSpPr>
        <p:spPr/>
        <p:txBody>
          <a:bodyPr/>
          <a:lstStyle/>
          <a:p>
            <a:r>
              <a:rPr lang="en-US" sz="4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Student examples</a:t>
            </a:r>
            <a:endParaRPr lang="en-US" sz="4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And now for the final presentation…</a:t>
            </a:r>
          </a:p>
          <a:p>
            <a:endParaRPr lang="en-US" dirty="0" smtClean="0"/>
          </a:p>
          <a:p>
            <a:r>
              <a:rPr lang="en-US" dirty="0" smtClean="0"/>
              <a:t>All scenes were put into chronological order and presented in a slideshow movie. </a:t>
            </a:r>
          </a:p>
          <a:p>
            <a:r>
              <a:rPr lang="en-US" dirty="0" smtClean="0"/>
              <a:t> </a:t>
            </a:r>
          </a:p>
          <a:p>
            <a:r>
              <a:rPr lang="en-US" dirty="0" smtClean="0"/>
              <a:t>The movie was put together by Mrs. Reak with timing and music.</a:t>
            </a:r>
          </a:p>
          <a:p>
            <a:endParaRPr lang="en-US" dirty="0" smtClean="0"/>
          </a:p>
          <a:p>
            <a:r>
              <a:rPr lang="en-US" dirty="0" smtClean="0"/>
              <a:t>Students watched their “movies” in class.</a:t>
            </a:r>
          </a:p>
          <a:p>
            <a:endParaRPr lang="en-US" dirty="0"/>
          </a:p>
        </p:txBody>
      </p:sp>
      <p:sp>
        <p:nvSpPr>
          <p:cNvPr id="4" name="Rectangle 3"/>
          <p:cNvSpPr/>
          <p:nvPr/>
        </p:nvSpPr>
        <p:spPr>
          <a:xfrm>
            <a:off x="1275536" y="381000"/>
            <a:ext cx="425789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Slide show</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US" dirty="0" smtClean="0"/>
          </a:p>
          <a:p>
            <a:endParaRPr lang="en-US" dirty="0" smtClean="0"/>
          </a:p>
          <a:p>
            <a:r>
              <a:rPr lang="en-US" dirty="0" smtClean="0"/>
              <a:t>Grade and Subject:  </a:t>
            </a:r>
            <a:r>
              <a:rPr lang="en-US" dirty="0" smtClean="0">
                <a:solidFill>
                  <a:srgbClr val="55DD55"/>
                </a:solidFill>
              </a:rPr>
              <a:t>Sophomore English</a:t>
            </a:r>
          </a:p>
          <a:p>
            <a:r>
              <a:rPr lang="en-US" dirty="0" smtClean="0"/>
              <a:t>School District:  </a:t>
            </a:r>
            <a:r>
              <a:rPr lang="en-US" dirty="0" smtClean="0">
                <a:solidFill>
                  <a:srgbClr val="55DD55"/>
                </a:solidFill>
              </a:rPr>
              <a:t>Mayville High School</a:t>
            </a:r>
            <a:r>
              <a:rPr lang="en-US" dirty="0" smtClean="0"/>
              <a:t> </a:t>
            </a:r>
          </a:p>
          <a:p>
            <a:r>
              <a:rPr lang="en-US" dirty="0" smtClean="0"/>
              <a:t>Date:  </a:t>
            </a:r>
            <a:r>
              <a:rPr lang="en-US" dirty="0" smtClean="0">
                <a:solidFill>
                  <a:srgbClr val="55DD55"/>
                </a:solidFill>
              </a:rPr>
              <a:t>April 1, 2010</a:t>
            </a:r>
          </a:p>
          <a:p>
            <a:r>
              <a:rPr lang="en-US" dirty="0" smtClean="0"/>
              <a:t>Duration:  </a:t>
            </a:r>
            <a:r>
              <a:rPr lang="en-US" dirty="0" smtClean="0">
                <a:solidFill>
                  <a:srgbClr val="55DD55"/>
                </a:solidFill>
              </a:rPr>
              <a:t>6 to 7 days</a:t>
            </a:r>
          </a:p>
          <a:p>
            <a:r>
              <a:rPr lang="en-US" dirty="0" smtClean="0"/>
              <a:t>Author:  </a:t>
            </a:r>
            <a:r>
              <a:rPr lang="en-US" dirty="0" smtClean="0">
                <a:solidFill>
                  <a:srgbClr val="55DD55"/>
                </a:solidFill>
              </a:rPr>
              <a:t>Lynelle Reak</a:t>
            </a:r>
          </a:p>
          <a:p>
            <a:endParaRPr lang="en-US" dirty="0"/>
          </a:p>
        </p:txBody>
      </p:sp>
      <p:sp>
        <p:nvSpPr>
          <p:cNvPr id="2" name="Title 1"/>
          <p:cNvSpPr>
            <a:spLocks noGrp="1"/>
          </p:cNvSpPr>
          <p:nvPr>
            <p:ph type="title"/>
          </p:nvPr>
        </p:nvSpPr>
        <p:spPr/>
        <p:txBody>
          <a:bodyPr>
            <a:normAutofit/>
          </a:bodyPr>
          <a:lstStyle/>
          <a:p>
            <a:r>
              <a:rPr lang="en-US" sz="49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Lesson Plan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Mrs. </a:t>
            </a:r>
            <a:r>
              <a:rPr lang="en-US" dirty="0" err="1" smtClean="0"/>
              <a:t>Reak’s</a:t>
            </a:r>
            <a:r>
              <a:rPr lang="en-US" dirty="0" smtClean="0"/>
              <a:t> 5thHour Slideshow</a:t>
            </a:r>
            <a:endParaRPr lang="en-US" dirty="0"/>
          </a:p>
        </p:txBody>
      </p:sp>
      <p:sp>
        <p:nvSpPr>
          <p:cNvPr id="4" name="TextBox 3"/>
          <p:cNvSpPr txBox="1"/>
          <p:nvPr/>
        </p:nvSpPr>
        <p:spPr>
          <a:xfrm>
            <a:off x="2286000" y="1828800"/>
            <a:ext cx="5029200" cy="381000"/>
          </a:xfrm>
          <a:prstGeom prst="rect">
            <a:avLst/>
          </a:prstGeom>
          <a:noFill/>
        </p:spPr>
        <p:txBody>
          <a:bodyPr wrap="square" rtlCol="0">
            <a:spAutoFit/>
          </a:bodyPr>
          <a:lstStyle/>
          <a:p>
            <a:r>
              <a:rPr lang="en-US" dirty="0" smtClean="0">
                <a:solidFill>
                  <a:srgbClr val="FF0000"/>
                </a:solidFill>
              </a:rPr>
              <a:t>After converting, insert movie here.</a:t>
            </a:r>
            <a:endParaRPr lang="en-US" dirty="0">
              <a:solidFill>
                <a:srgbClr val="FF0000"/>
              </a:solidFill>
            </a:endParaRPr>
          </a:p>
        </p:txBody>
      </p:sp>
      <p:pic>
        <p:nvPicPr>
          <p:cNvPr id="5" name="5th Hour Julius Caesar Movie.wmv">
            <a:hlinkClick r:id="" action="ppaction://media"/>
          </p:cNvPr>
          <p:cNvPicPr>
            <a:picLocks noRot="1" noChangeAspect="1"/>
          </p:cNvPicPr>
          <p:nvPr>
            <a:videoFile r:link="rId1"/>
          </p:nvPr>
        </p:nvPicPr>
        <p:blipFill>
          <a:blip r:embed="rId3" cstate="print"/>
          <a:stretch>
            <a:fillRect/>
          </a:stretch>
        </p:blipFill>
        <p:spPr>
          <a:xfrm>
            <a:off x="1524000" y="1143000"/>
            <a:ext cx="6096000" cy="4572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752600"/>
            <a:ext cx="7772400" cy="4876800"/>
          </a:xfrm>
        </p:spPr>
        <p:txBody>
          <a:bodyPr>
            <a:normAutofit fontScale="77500" lnSpcReduction="20000"/>
          </a:bodyPr>
          <a:lstStyle/>
          <a:p>
            <a:r>
              <a:rPr lang="en-US" dirty="0" smtClean="0"/>
              <a:t>A.12.1 Use effective reading strategies to achieve their purposes in reading.</a:t>
            </a:r>
          </a:p>
          <a:p>
            <a:r>
              <a:rPr lang="en-US" dirty="0" smtClean="0"/>
              <a:t>A.12.2 Read, interpret, and critically analyze literature.</a:t>
            </a:r>
          </a:p>
          <a:p>
            <a:r>
              <a:rPr lang="en-US" dirty="0" smtClean="0"/>
              <a:t>A.12.4 Students will read to acquire information. </a:t>
            </a:r>
          </a:p>
          <a:p>
            <a:r>
              <a:rPr lang="en-US" dirty="0" smtClean="0"/>
              <a:t>B.12.3 Understand the function of various forms, structures, and punctuation marks of standard American English and use them appropriately in oral and written communications.</a:t>
            </a:r>
          </a:p>
          <a:p>
            <a:r>
              <a:rPr lang="en-US" dirty="0" smtClean="0"/>
              <a:t>D.12.1 Develop their vocabulary and ability to use words, phrases, idioms, and various grammatical structures as a means of improving communication. </a:t>
            </a:r>
          </a:p>
          <a:p>
            <a:r>
              <a:rPr lang="en-US" dirty="0" smtClean="0"/>
              <a:t>E.12.1 Use computers to acquire, organize, analyze, and communicate information.</a:t>
            </a:r>
          </a:p>
          <a:p>
            <a:r>
              <a:rPr lang="en-US" dirty="0" smtClean="0"/>
              <a:t>E.12.3 Create media products appropriate to audience and purpose.</a:t>
            </a:r>
          </a:p>
          <a:p>
            <a:r>
              <a:rPr lang="en-US" dirty="0" smtClean="0"/>
              <a:t>E.12.4 Demonstrate a working knowledge of media production and distribution.</a:t>
            </a:r>
            <a:endParaRPr lang="en-US" dirty="0"/>
          </a:p>
        </p:txBody>
      </p:sp>
      <p:sp>
        <p:nvSpPr>
          <p:cNvPr id="2" name="Title 1"/>
          <p:cNvSpPr>
            <a:spLocks noGrp="1"/>
          </p:cNvSpPr>
          <p:nvPr>
            <p:ph type="title"/>
          </p:nvPr>
        </p:nvSpPr>
        <p:spPr>
          <a:xfrm>
            <a:off x="914400" y="1219200"/>
            <a:ext cx="7772400" cy="630936"/>
          </a:xfrm>
        </p:spPr>
        <p:txBody>
          <a:bodyPr>
            <a:normAutofit fontScale="90000"/>
          </a:bodyPr>
          <a:lstStyle/>
          <a:p>
            <a:pPr algn="ctr"/>
            <a:r>
              <a:rPr lang="en-US" dirty="0" smtClean="0"/>
              <a:t>Subject Specific</a:t>
            </a:r>
            <a:endParaRPr lang="en-US" dirty="0"/>
          </a:p>
        </p:txBody>
      </p:sp>
      <p:sp>
        <p:nvSpPr>
          <p:cNvPr id="4" name="Rectangle 3"/>
          <p:cNvSpPr/>
          <p:nvPr/>
        </p:nvSpPr>
        <p:spPr>
          <a:xfrm>
            <a:off x="914400" y="381000"/>
            <a:ext cx="663354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State Standards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382000" cy="4876800"/>
          </a:xfrm>
        </p:spPr>
        <p:txBody>
          <a:bodyPr>
            <a:normAutofit fontScale="77500" lnSpcReduction="20000"/>
          </a:bodyPr>
          <a:lstStyle/>
          <a:p>
            <a:r>
              <a:rPr lang="en-US" dirty="0" smtClean="0"/>
              <a:t>A.12.1 Use common media and technology terminology and equipment.</a:t>
            </a:r>
          </a:p>
          <a:p>
            <a:r>
              <a:rPr lang="en-US" dirty="0" smtClean="0"/>
              <a:t>A.12.2 Identify and use common media formats.</a:t>
            </a:r>
          </a:p>
          <a:p>
            <a:r>
              <a:rPr lang="en-US" dirty="0" smtClean="0"/>
              <a:t>A.12.3 Use a computer and productivity software to organize and create information.</a:t>
            </a:r>
          </a:p>
          <a:p>
            <a:r>
              <a:rPr lang="en-US" dirty="0" smtClean="0"/>
              <a:t>A.12.5 Use media and technology to create and present information.</a:t>
            </a:r>
          </a:p>
          <a:p>
            <a:r>
              <a:rPr lang="en-US" dirty="0" smtClean="0"/>
              <a:t>C.12.2 Appreciate and derive meaning from literature and other creative expressions of information.</a:t>
            </a:r>
          </a:p>
          <a:p>
            <a:r>
              <a:rPr lang="en-US" dirty="0" smtClean="0"/>
              <a:t>C.12.4 Demonstrate self-motivation and increasing responsibility for their learning.</a:t>
            </a:r>
          </a:p>
          <a:p>
            <a:r>
              <a:rPr lang="en-US" dirty="0" smtClean="0"/>
              <a:t>D.12.1 Participate productively in workgroups or other collaborative learning environments.</a:t>
            </a:r>
          </a:p>
          <a:p>
            <a:r>
              <a:rPr lang="en-US" dirty="0" smtClean="0"/>
              <a:t>D.12.2 Use information, media, and technology in a responsible manner.</a:t>
            </a:r>
          </a:p>
          <a:p>
            <a:r>
              <a:rPr lang="en-US" dirty="0" smtClean="0"/>
              <a:t>D.12.3 Respect intellectual property rights.</a:t>
            </a:r>
            <a:endParaRPr lang="en-US" dirty="0"/>
          </a:p>
        </p:txBody>
      </p:sp>
      <p:sp>
        <p:nvSpPr>
          <p:cNvPr id="2" name="Title 1"/>
          <p:cNvSpPr>
            <a:spLocks noGrp="1"/>
          </p:cNvSpPr>
          <p:nvPr>
            <p:ph type="title"/>
          </p:nvPr>
        </p:nvSpPr>
        <p:spPr>
          <a:xfrm>
            <a:off x="685800" y="914400"/>
            <a:ext cx="7772400" cy="762000"/>
          </a:xfrm>
        </p:spPr>
        <p:txBody>
          <a:bodyPr>
            <a:normAutofit/>
          </a:bodyPr>
          <a:lstStyle/>
          <a:p>
            <a:pPr algn="ctr"/>
            <a:r>
              <a:rPr lang="en-US" dirty="0" smtClean="0"/>
              <a:t>Technology Specific</a:t>
            </a:r>
            <a:endParaRPr lang="en-US" dirty="0"/>
          </a:p>
        </p:txBody>
      </p:sp>
      <p:sp>
        <p:nvSpPr>
          <p:cNvPr id="4" name="Rectangle 3"/>
          <p:cNvSpPr/>
          <p:nvPr/>
        </p:nvSpPr>
        <p:spPr>
          <a:xfrm>
            <a:off x="457200" y="228600"/>
            <a:ext cx="6633547"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State Standards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3810000"/>
          </a:xfrm>
        </p:spPr>
        <p:txBody>
          <a:bodyPr>
            <a:noAutofit/>
          </a:bodyPr>
          <a:lstStyle/>
          <a:p>
            <a:r>
              <a:rPr lang="en-US" sz="2400" b="1" dirty="0" smtClean="0"/>
              <a:t>1. Creativity and Innovation</a:t>
            </a:r>
          </a:p>
          <a:p>
            <a:endParaRPr lang="en-US" sz="2400" b="1" dirty="0" smtClean="0"/>
          </a:p>
          <a:p>
            <a:r>
              <a:rPr lang="en-US" sz="2400" b="1" dirty="0" smtClean="0"/>
              <a:t>4. Critical Thinking, Problem Solving, and Decision Making</a:t>
            </a:r>
          </a:p>
          <a:p>
            <a:endParaRPr lang="en-US" sz="2400" b="1" dirty="0" smtClean="0"/>
          </a:p>
          <a:p>
            <a:r>
              <a:rPr lang="en-US" sz="2400" b="1" dirty="0" smtClean="0"/>
              <a:t>5. Digital Citizenship</a:t>
            </a:r>
          </a:p>
          <a:p>
            <a:endParaRPr lang="en-US" sz="2400" b="1" dirty="0" smtClean="0"/>
          </a:p>
          <a:p>
            <a:r>
              <a:rPr lang="en-US" sz="2400" b="1" dirty="0" smtClean="0"/>
              <a:t>6. Technology Operations and Concepts</a:t>
            </a:r>
          </a:p>
          <a:p>
            <a:endParaRPr lang="en-US" b="1" dirty="0" smtClean="0"/>
          </a:p>
          <a:p>
            <a:endParaRPr lang="en-US" sz="2400" b="1" dirty="0" smtClean="0"/>
          </a:p>
          <a:p>
            <a:endParaRPr lang="en-US" b="1" dirty="0" smtClean="0"/>
          </a:p>
          <a:p>
            <a:endParaRPr lang="en-US" dirty="0"/>
          </a:p>
        </p:txBody>
      </p:sp>
      <p:sp>
        <p:nvSpPr>
          <p:cNvPr id="4" name="Rectangle 3"/>
          <p:cNvSpPr/>
          <p:nvPr/>
        </p:nvSpPr>
        <p:spPr>
          <a:xfrm>
            <a:off x="609600" y="381000"/>
            <a:ext cx="7772400"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NETS  </a:t>
            </a:r>
            <a:r>
              <a:rPr lang="en-US" sz="5400" b="1" cap="all" spc="0" dirty="0" smtClean="0">
                <a:ln w="0"/>
                <a:solidFill>
                  <a:schemeClr val="tx1">
                    <a:lumMod val="50000"/>
                    <a:lumOff val="50000"/>
                  </a:schemeClr>
                </a:solidFill>
                <a:effectLst>
                  <a:reflection blurRad="12700" stA="50000" endPos="50000" dist="5000" dir="5400000" sy="-100000" rotWithShape="0"/>
                </a:effectLst>
              </a:rPr>
              <a:t>STUDENTS</a:t>
            </a: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525963"/>
          </a:xfrm>
        </p:spPr>
        <p:txBody>
          <a:bodyPr/>
          <a:lstStyle/>
          <a:p>
            <a:r>
              <a:rPr lang="en-US" sz="2800" b="1" dirty="0" smtClean="0"/>
              <a:t>1. Facilitate and Inspire Student Learning and Creativity</a:t>
            </a:r>
          </a:p>
          <a:p>
            <a:endParaRPr lang="en-US" sz="2800" b="1" dirty="0" smtClean="0"/>
          </a:p>
          <a:p>
            <a:r>
              <a:rPr lang="en-US" sz="2800" b="1" dirty="0" smtClean="0"/>
              <a:t>2. Design and Develop Digital-Age Learning Experiences and Assessments</a:t>
            </a:r>
          </a:p>
          <a:p>
            <a:endParaRPr lang="en-US" sz="2800" b="1" dirty="0" smtClean="0"/>
          </a:p>
          <a:p>
            <a:r>
              <a:rPr lang="en-US" sz="2800" b="1" dirty="0" smtClean="0"/>
              <a:t>3. Model Digital-Age Work and Learning</a:t>
            </a:r>
          </a:p>
          <a:p>
            <a:endParaRPr lang="en-US" dirty="0"/>
          </a:p>
        </p:txBody>
      </p:sp>
      <p:sp>
        <p:nvSpPr>
          <p:cNvPr id="3" name="Title 2"/>
          <p:cNvSpPr>
            <a:spLocks noGrp="1"/>
          </p:cNvSpPr>
          <p:nvPr>
            <p:ph type="title"/>
          </p:nvPr>
        </p:nvSpPr>
        <p:spPr>
          <a:xfrm>
            <a:off x="457200" y="274638"/>
            <a:ext cx="7848600" cy="1143000"/>
          </a:xfrm>
        </p:spPr>
        <p:txBody>
          <a:bodyPr>
            <a:normAutofit/>
          </a:bodyPr>
          <a:lstStyle/>
          <a:p>
            <a:r>
              <a:rPr lang="en-US" sz="54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NETS  </a:t>
            </a:r>
            <a:r>
              <a:rPr lang="en-US" sz="5400" dirty="0" smtClean="0"/>
              <a:t>TEACHERS</a:t>
            </a:r>
            <a:endParaRPr lang="en-US" sz="54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a:buNone/>
            </a:pPr>
            <a:r>
              <a:rPr lang="en-US" dirty="0" smtClean="0"/>
              <a:t>At the end of this lesson, students will be able to:</a:t>
            </a:r>
          </a:p>
          <a:p>
            <a:r>
              <a:rPr lang="en-US" dirty="0" smtClean="0"/>
              <a:t>“get into the heads” of the characters of </a:t>
            </a:r>
            <a:r>
              <a:rPr lang="en-US" i="1" dirty="0" smtClean="0"/>
              <a:t>The Tragedy of Julius Caesar</a:t>
            </a:r>
            <a:r>
              <a:rPr lang="en-US" dirty="0" smtClean="0"/>
              <a:t>.</a:t>
            </a:r>
          </a:p>
          <a:p>
            <a:r>
              <a:rPr lang="en-US" dirty="0" smtClean="0"/>
              <a:t>Identify and analyze characters true motives throughout the play.</a:t>
            </a:r>
          </a:p>
          <a:p>
            <a:r>
              <a:rPr lang="en-US" dirty="0" smtClean="0"/>
              <a:t>Plan critical “freeze-frame” moments from the play.</a:t>
            </a:r>
          </a:p>
          <a:p>
            <a:r>
              <a:rPr lang="en-US" dirty="0" smtClean="0"/>
              <a:t>Create computerized posters using </a:t>
            </a:r>
            <a:r>
              <a:rPr lang="en-US" dirty="0" smtClean="0">
                <a:hlinkClick r:id="rId2"/>
              </a:rPr>
              <a:t>www.pixlr.com</a:t>
            </a:r>
            <a:r>
              <a:rPr lang="en-US" dirty="0" smtClean="0"/>
              <a:t>.</a:t>
            </a:r>
          </a:p>
          <a:p>
            <a:r>
              <a:rPr lang="en-US" dirty="0" smtClean="0"/>
              <a:t>Present their work in a slideshow format .</a:t>
            </a:r>
            <a:endParaRPr lang="en-US" dirty="0"/>
          </a:p>
        </p:txBody>
      </p:sp>
      <p:sp>
        <p:nvSpPr>
          <p:cNvPr id="4" name="Rectangle 3"/>
          <p:cNvSpPr/>
          <p:nvPr/>
        </p:nvSpPr>
        <p:spPr>
          <a:xfrm>
            <a:off x="609600" y="381000"/>
            <a:ext cx="403347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Objectives</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sz="3200" dirty="0" smtClean="0"/>
              <a:t>Objective:  Get “into the heads” of the characters in </a:t>
            </a:r>
            <a:r>
              <a:rPr lang="en-US" sz="3200" i="1" dirty="0" smtClean="0"/>
              <a:t>The Tragedy of Julius Caesar</a:t>
            </a:r>
            <a:r>
              <a:rPr lang="en-US" sz="3200" dirty="0" smtClean="0"/>
              <a:t>.  Picking a critical scene from the play, create a posed freeze-frame in which key characters/figures are represented making key decisions.  Add the thoughts or words of each of the characters present to the photograph and “posterize” the entire scene using </a:t>
            </a:r>
            <a:r>
              <a:rPr lang="en-US" sz="3200" u="sng" dirty="0" smtClean="0">
                <a:hlinkClick r:id="rId2"/>
              </a:rPr>
              <a:t>www.pixlr.com</a:t>
            </a:r>
            <a:r>
              <a:rPr lang="en-US" sz="3200" dirty="0" smtClean="0"/>
              <a:t>.</a:t>
            </a:r>
          </a:p>
          <a:p>
            <a:endParaRPr lang="en-US" dirty="0"/>
          </a:p>
        </p:txBody>
      </p:sp>
      <p:sp>
        <p:nvSpPr>
          <p:cNvPr id="2" name="Title 1"/>
          <p:cNvSpPr>
            <a:spLocks noGrp="1"/>
          </p:cNvSpPr>
          <p:nvPr>
            <p:ph type="title"/>
          </p:nvPr>
        </p:nvSpPr>
        <p:spPr>
          <a:xfrm>
            <a:off x="533400" y="512064"/>
            <a:ext cx="8458200" cy="914400"/>
          </a:xfrm>
        </p:spPr>
        <p:txBody>
          <a:bodyPr>
            <a:normAutofit fontScale="90000"/>
          </a:bodyPr>
          <a:lstStyle/>
          <a:p>
            <a:r>
              <a:rPr lang="en-US" sz="3600" dirty="0" smtClean="0">
                <a:solidFill>
                  <a:srgbClr val="55DD55"/>
                </a:solidFill>
              </a:rPr>
              <a:t>STUDENT PROCEDURE</a:t>
            </a:r>
            <a:br>
              <a:rPr lang="en-US" sz="3600" dirty="0" smtClean="0">
                <a:solidFill>
                  <a:srgbClr val="55DD55"/>
                </a:solidFill>
              </a:rPr>
            </a:br>
            <a:r>
              <a:rPr lang="en-US" sz="3600" dirty="0" smtClean="0">
                <a:solidFill>
                  <a:srgbClr val="55DD55"/>
                </a:solidFill>
              </a:rPr>
              <a:t>What is the goal of this project?</a:t>
            </a:r>
            <a:endParaRPr lang="en-US" sz="3600" dirty="0">
              <a:solidFill>
                <a:srgbClr val="55DD55"/>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562600"/>
          </a:xfrm>
        </p:spPr>
        <p:txBody>
          <a:bodyPr>
            <a:noAutofit/>
          </a:bodyPr>
          <a:lstStyle/>
          <a:p>
            <a:pPr>
              <a:buNone/>
            </a:pPr>
            <a:endParaRPr lang="en-US" sz="2200" dirty="0" smtClean="0"/>
          </a:p>
          <a:p>
            <a:pPr marL="525780" indent="-457200">
              <a:buClr>
                <a:schemeClr val="accent2"/>
              </a:buClr>
              <a:buFont typeface="+mj-lt"/>
              <a:buAutoNum type="arabicPeriod"/>
            </a:pPr>
            <a:r>
              <a:rPr lang="en-US" sz="2800" dirty="0" smtClean="0"/>
              <a:t>Form groups.  Your group will be assigned one Act from </a:t>
            </a:r>
            <a:r>
              <a:rPr lang="en-US" sz="2800" i="1" dirty="0" smtClean="0"/>
              <a:t>The Tragedy of Julius Caesar</a:t>
            </a:r>
            <a:r>
              <a:rPr lang="en-US" sz="2800" dirty="0" smtClean="0"/>
              <a:t> and must create a digital tableau photographed by Mrs. Reak. </a:t>
            </a:r>
          </a:p>
          <a:p>
            <a:pPr marL="525780" indent="-457200">
              <a:buFont typeface="+mj-lt"/>
              <a:buAutoNum type="arabicPeriod"/>
            </a:pPr>
            <a:endParaRPr lang="en-US" sz="2800" dirty="0" smtClean="0"/>
          </a:p>
          <a:p>
            <a:pPr marL="525780" indent="-457200">
              <a:buClr>
                <a:schemeClr val="accent2"/>
              </a:buClr>
              <a:buFont typeface="+mj-lt"/>
              <a:buAutoNum type="arabicPeriod"/>
            </a:pPr>
            <a:r>
              <a:rPr lang="en-US" sz="2800" dirty="0" smtClean="0"/>
              <a:t> Pick a few critical moments from </a:t>
            </a:r>
            <a:r>
              <a:rPr lang="en-US" sz="2800" i="1" dirty="0" smtClean="0"/>
              <a:t>The Tragedy of Julius Caesar</a:t>
            </a:r>
            <a:r>
              <a:rPr lang="en-US" sz="2800" dirty="0" smtClean="0"/>
              <a:t> (from the Act your group has been assigned.)  The number of critical moments coincides with the number of group members.  Ex.  5 members = 5 critical moments.</a:t>
            </a:r>
          </a:p>
          <a:p>
            <a:pPr>
              <a:buNone/>
            </a:pPr>
            <a:r>
              <a:rPr lang="en-US" sz="2800" dirty="0" smtClean="0"/>
              <a:t> </a:t>
            </a:r>
          </a:p>
        </p:txBody>
      </p:sp>
      <p:sp>
        <p:nvSpPr>
          <p:cNvPr id="4" name="Rectangle 3"/>
          <p:cNvSpPr/>
          <p:nvPr/>
        </p:nvSpPr>
        <p:spPr>
          <a:xfrm>
            <a:off x="685800" y="228600"/>
            <a:ext cx="4211409"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Procedure</a:t>
            </a: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164</TotalTime>
  <Words>930</Words>
  <Application>Microsoft Office PowerPoint</Application>
  <PresentationFormat>On-screen Show (4:3)</PresentationFormat>
  <Paragraphs>103</Paragraphs>
  <Slides>20</Slides>
  <Notes>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Concourse</vt:lpstr>
      <vt:lpstr>Adobe Acrobat Document</vt:lpstr>
      <vt:lpstr>Julius Caesar  Final Project Freeze Frame</vt:lpstr>
      <vt:lpstr>Lesson Plan</vt:lpstr>
      <vt:lpstr>Subject Specific</vt:lpstr>
      <vt:lpstr>Technology Specific</vt:lpstr>
      <vt:lpstr>Slide 5</vt:lpstr>
      <vt:lpstr>NETS  TEACHERS</vt:lpstr>
      <vt:lpstr>Slide 7</vt:lpstr>
      <vt:lpstr>STUDENT PROCEDURE What is the goal of this project?</vt:lpstr>
      <vt:lpstr>Slide 9</vt:lpstr>
      <vt:lpstr>Slide 10</vt:lpstr>
      <vt:lpstr>Slide 11</vt:lpstr>
      <vt:lpstr>Slide 12</vt:lpstr>
      <vt:lpstr>Slide 13</vt:lpstr>
      <vt:lpstr>Slide 14</vt:lpstr>
      <vt:lpstr>Slide 15</vt:lpstr>
      <vt:lpstr>Student examples</vt:lpstr>
      <vt:lpstr>Student examples</vt:lpstr>
      <vt:lpstr>Student examples</vt:lpstr>
      <vt:lpstr>Slide 19</vt:lpstr>
      <vt:lpstr>Mrs. Reak’s 5thHour Slideshow</vt:lpstr>
    </vt:vector>
  </TitlesOfParts>
  <Company>MSD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Julius Caesar Final Project Digital Tableau</dc:title>
  <dc:creator>REAK</dc:creator>
  <cp:lastModifiedBy>Administrator</cp:lastModifiedBy>
  <cp:revision>30</cp:revision>
  <dcterms:created xsi:type="dcterms:W3CDTF">2010-04-13T18:45:07Z</dcterms:created>
  <dcterms:modified xsi:type="dcterms:W3CDTF">2010-12-09T14:25:45Z</dcterms:modified>
</cp:coreProperties>
</file>